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8" r:id="rId11"/>
    <p:sldId id="265" r:id="rId12"/>
    <p:sldId id="266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685"/>
    <p:restoredTop sz="84160"/>
  </p:normalViewPr>
  <p:slideViewPr>
    <p:cSldViewPr snapToGrid="0" snapToObjects="1">
      <p:cViewPr varScale="1">
        <p:scale>
          <a:sx n="54" d="100"/>
          <a:sy n="54" d="100"/>
        </p:scale>
        <p:origin x="145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1F3FD6-4C1B-8B41-8FEF-CC66D4538FEE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59558F-B132-264B-A153-9F1BBD577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658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Nodiadau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defnyddwyr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Dyma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gyflwyniad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gellir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ddefnyddio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unrhyw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am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ysbrydoli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rhoi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gwybodaeth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bobl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ifanc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am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yrfa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peirianneg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waeth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ydych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gweithio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sefydliad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peirianyddol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neu’n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athro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neu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eich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bod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cymryd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mewn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gwaith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neu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allgymorth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canllawiau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wedi’u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hychwanegu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adran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nodiadau’r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sleidiau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helpu’r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cyflwynydd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Gall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cyflwynydd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ad-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drefnu’r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sleidiau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gwared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rhai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ydynt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berthnasol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i’w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cyflwyniad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9558F-B132-264B-A153-9F1BBD57757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1244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sleidiau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11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22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darlunio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peirianneg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oes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cyflwynydd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leihau’r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cyflwyniad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gellid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edrych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lond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llaw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rhain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trwy’r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gweddill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gyflym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neu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dileu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9558F-B132-264B-A153-9F1BBD57757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2910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Gall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myfyrwyr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gael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rhagor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wybodaeth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llyfryn</a:t>
            </a: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‘Idea to career – explore 12 areas of engineering’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9558F-B132-264B-A153-9F1BBD57757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2495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sawl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gwahanol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lwybr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ddod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beiriannydd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gall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myfyrwyr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ddewis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bynnag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lwybr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addas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iddyn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boed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ddysgu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swydd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prentisiaeth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mynd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coleg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mynd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brifysgol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wneud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neu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gyfuno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gwahanol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lwybrau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Gall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cyflwynydd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glicio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ddelwedd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Brifysgol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ddelwedd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Brentisiaethau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diagram,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ddangos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fyfyrwyr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gallan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rhagor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wybodaeth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am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gwahanol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lwybrau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beirianneg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9558F-B132-264B-A153-9F1BBD57757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523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holl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bobl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beirianwyr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gweithio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mewn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gwahanol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amgylcheddau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Gall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cyflwynydd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ddewis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beiriannydd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hoffai’r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myfyrwyr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gwybod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mwy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amdano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amdani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chlicio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cyfatebol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Gall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cyflwynydd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hefyd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ddefnyddio’r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templed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sleid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am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hunain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9558F-B132-264B-A153-9F1BBD57757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1196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Cliciwch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URLs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wedi’u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lliwio’n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dywyll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ddilyn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ddolen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Agor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mewn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tab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newydd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9558F-B132-264B-A153-9F1BBD57757A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5417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Gallwch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annog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myfyrwyr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gymryd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cwis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munud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gartref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neu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gyda’u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hathro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dosbarth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weld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achub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bywyd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dyfodol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meistroli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codau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gwneud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deunyddiau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neu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rywbeth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arall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Cliciwch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bocs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pinc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fynd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syth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cwis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ar-lein</a:t>
            </a: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9558F-B132-264B-A153-9F1BBD57757A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483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Gallwch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bersonoli’r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sleid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hon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gyda’ch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dyddiad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sefydliad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rydych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gweithio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iddo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logo’ch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sefydliad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ydych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chi am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wneud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hynny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arall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gellid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dileu’r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sleid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9558F-B132-264B-A153-9F1BBD57757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757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9558F-B132-264B-A153-9F1BBD57757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1534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Gallech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fyfyrwyr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nhw’n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feddwl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bwysicaf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neu am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nhw’n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angerddol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9558F-B132-264B-A153-9F1BBD57757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8563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Gallech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myfyrwyr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nhw’n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feddwl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peirianwyr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wneud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Gallech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hefyd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enghreifftiau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peirianwyr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gweithio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e.e.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mewn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stiwdios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dylunio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gofod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ddaear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mewn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swyddfeydd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mewn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ysbytai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safleoedd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adeiladu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mewn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theatrau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gychod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ôl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trychinebau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naturiol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mewn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gweithdai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uwch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dechnoleg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Gallent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gweithio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DU neu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dramor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9558F-B132-264B-A153-9F1BBD57757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1763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Gallech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annog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myfyrwyr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fyfyrio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ydyn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nhw’n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meddwl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ganddyn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nhw’r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priodweddau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rhoi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enghreifftiau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ddangos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pwyntiau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restrir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uchod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E.e.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ydych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chi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erioed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wedi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addasu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darn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gyfarpar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gennych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chi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gartref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beic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sgrialfwrdd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neu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gyfrifiadur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allech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chi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beiriannydd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9558F-B132-264B-A153-9F1BBD57757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3146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9558F-B132-264B-A153-9F1BBD57757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4287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Holwch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myfyrwyr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am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nhw’n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chwilio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mewn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gyrfa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Atgoffwch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perianwyr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gweithio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rai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heriau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byd-eang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mwyaf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degawdau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nesaf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economi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-net.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9558F-B132-264B-A153-9F1BBD57757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8546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pethau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mwyaf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cyffrous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am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beirianneg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ymwneud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â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pharatoi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gyfer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dyfodol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sicrhau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gall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pobl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ffynnu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felly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wastad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swyddi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gyfer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peirianwyr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sicr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esblygu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gydag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amser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GB" dirty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9558F-B132-264B-A153-9F1BBD57757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125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E116E-BEF6-0140-BD10-72AABC50F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C06856-7BF4-FE46-8F8C-18438BC149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4A28C2-6554-6A4C-9E8C-A626AE668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E0A13-B898-3248-91FD-4C54EAE312F1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02CAB9-1B78-F94E-B4B3-0CEACD2A7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970EAE-15C3-7E4E-B350-E1780D9E6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24A43-DCF0-BF4B-ABD9-E4110837D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438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3EF53-0A38-7F4F-9D14-0626D4914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AC6966-69F6-294F-B117-56E85D5BA7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22111C-AD74-7B41-A5A7-ED355B7E86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E0A13-B898-3248-91FD-4C54EAE312F1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FF3D74-5F46-5744-AC1A-E9585081F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C8E339-05BA-AD44-8EEE-B383AB39E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24A43-DCF0-BF4B-ABD9-E4110837D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932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6AF55F3-7F05-9D4C-BC7F-3CE183FD0D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F89A65-6B23-1740-8229-3786AD7F09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8E6A2C-EFDC-F64B-A930-067436358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E0A13-B898-3248-91FD-4C54EAE312F1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5103C2-8310-3D48-AD79-85A8BE426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58A563-80E6-564B-945F-0E05A7E6C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24A43-DCF0-BF4B-ABD9-E4110837D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841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887B8-8A9F-9B4A-B4C6-6D5A240A0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08EB52-EF99-C246-AD84-D7D5A0527B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0FC478-C9C4-D240-878E-FA30ADC00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E0A13-B898-3248-91FD-4C54EAE312F1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2C5460-6393-EF4B-AF9A-238A62F80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A085F4-2043-1648-8D8D-CBB49019A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24A43-DCF0-BF4B-ABD9-E4110837D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381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FD02E-042E-9D4E-872A-6116CEB6C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A3994D-34D2-AC4B-9DF3-E69E74F46B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62B645-B824-0243-A9F3-841C978ED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E0A13-B898-3248-91FD-4C54EAE312F1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A5A2C0-9F44-D94F-B347-7F2CF359F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0F6D8-CE68-6E45-A1C6-4244B76C9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24A43-DCF0-BF4B-ABD9-E4110837D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44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B3D01-B21A-024A-9701-996244CAA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F4F1BB-1B6D-0640-870E-0805247160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AE68EF-5E94-0149-B20F-3F76823FBE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8E5CA7-6061-BF40-B0C6-ED881F51D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E0A13-B898-3248-91FD-4C54EAE312F1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5BCE5A-FA52-D146-9BD1-FAD9231CB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AFA7E4-0DA8-C040-ADAB-38AF55B96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24A43-DCF0-BF4B-ABD9-E4110837D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017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03B80-E635-914E-8B89-2682CB9E8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149AF4-3C92-1548-9903-D4C51361D7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78226E-79AA-A74A-8085-25C4009510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922E08-3571-724F-95E8-444B168949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463DB0-7C75-1546-8AF6-DD422FAF09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E25DD9F-7BB7-354C-809F-3BD9E2E7E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E0A13-B898-3248-91FD-4C54EAE312F1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E03EA9-5B80-7D43-A33A-5626BC308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4847F2-ABF7-9746-AC45-9B175BBA1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24A43-DCF0-BF4B-ABD9-E4110837D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56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AF484-E147-E44E-9192-8824C68D4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1FB446-2276-6C49-AA99-6CB517BE7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E0A13-B898-3248-91FD-4C54EAE312F1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D7A0CF-F9B3-5246-A54B-904AA0245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9A324E-68B8-8844-A074-F3004C17A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24A43-DCF0-BF4B-ABD9-E4110837D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958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89AE71-AB94-7346-B073-047A1DC79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E0A13-B898-3248-91FD-4C54EAE312F1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7131D1-AF21-6D4C-A933-06C86823C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82EA92-408B-4B40-ADD0-BFA825DC0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24A43-DCF0-BF4B-ABD9-E4110837D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372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63893-8928-DB40-84C5-B64E7085F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6D487E-EF9F-9A46-BDB8-3385B94137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6729E8-DF69-904B-9EDE-706C9C735A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26E1A1-6831-2248-8E4C-AE60E5B76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E0A13-B898-3248-91FD-4C54EAE312F1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722AA8-A1B2-3846-9A7F-8107F33FF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879812-CF17-9841-9EDE-7406D6210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24A43-DCF0-BF4B-ABD9-E4110837D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851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D293D-E794-4C43-AB7B-7B3D1FC5C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8573C8A-C44F-5A4B-99A7-2EF6557F42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C69D83-1EC2-9947-A3B3-21F7D8AEED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DE9E39-65EE-304B-80E2-982B9036F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E0A13-B898-3248-91FD-4C54EAE312F1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08BCEC-0286-3A40-ABDF-3AD4DE721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47F673-B605-0949-AA38-5C8721706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24A43-DCF0-BF4B-ABD9-E4110837D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925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E48415-6439-8E45-B63C-7677C9CC9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811230-82A4-6D49-A1F7-D9FD15AAE0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649ED9-5FFB-E24D-AA5B-1710D01D83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0E0A13-B898-3248-91FD-4C54EAE312F1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0B4D1D-D97A-CB4B-AA25-3B738C88ED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242291-0E61-094B-B99F-B860FBEC79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224A43-DCF0-BF4B-ABD9-E4110837D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342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slide" Target="slide16.xml"/><Relationship Id="rId3" Type="http://schemas.openxmlformats.org/officeDocument/2006/relationships/image" Target="../media/image10.jpg"/><Relationship Id="rId7" Type="http://schemas.openxmlformats.org/officeDocument/2006/relationships/slide" Target="slide13.xml"/><Relationship Id="rId12" Type="http://schemas.openxmlformats.org/officeDocument/2006/relationships/slide" Target="slide19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7.xml"/><Relationship Id="rId11" Type="http://schemas.openxmlformats.org/officeDocument/2006/relationships/slide" Target="slide21.xml"/><Relationship Id="rId5" Type="http://schemas.openxmlformats.org/officeDocument/2006/relationships/slide" Target="slide14.xml"/><Relationship Id="rId15" Type="http://schemas.openxmlformats.org/officeDocument/2006/relationships/slide" Target="slide22.xml"/><Relationship Id="rId10" Type="http://schemas.openxmlformats.org/officeDocument/2006/relationships/slide" Target="slide20.xml"/><Relationship Id="rId4" Type="http://schemas.openxmlformats.org/officeDocument/2006/relationships/slide" Target="slide11.xml"/><Relationship Id="rId9" Type="http://schemas.openxmlformats.org/officeDocument/2006/relationships/slide" Target="slide18.xml"/><Relationship Id="rId14" Type="http://schemas.openxmlformats.org/officeDocument/2006/relationships/slide" Target="slide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OlvxmX1KNlw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7.xml"/><Relationship Id="rId5" Type="http://schemas.openxmlformats.org/officeDocument/2006/relationships/slide" Target="slide29.xml"/><Relationship Id="rId4" Type="http://schemas.openxmlformats.org/officeDocument/2006/relationships/slide" Target="slide28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3" Type="http://schemas.openxmlformats.org/officeDocument/2006/relationships/image" Target="../media/image25.jpg"/><Relationship Id="rId7" Type="http://schemas.openxmlformats.org/officeDocument/2006/relationships/slide" Target="slide29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8.xml"/><Relationship Id="rId5" Type="http://schemas.openxmlformats.org/officeDocument/2006/relationships/slide" Target="slide27.xml"/><Relationship Id="rId4" Type="http://schemas.openxmlformats.org/officeDocument/2006/relationships/slide" Target="slide26.xml"/><Relationship Id="rId9" Type="http://schemas.openxmlformats.org/officeDocument/2006/relationships/slide" Target="slide3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-6KHT336Nuk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AzQPNCNNmjI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a7KKUWlftMc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yjJz1yYnHMM&amp;list=PLwGtYyebuGenHGRU1avS9gpx0TFyNwXen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fFoTD_UQIaw&amp;t=6s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LC2QmorACNk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mtfy.org.uk/" TargetMode="External"/><Relationship Id="rId4" Type="http://schemas.openxmlformats.org/officeDocument/2006/relationships/hyperlink" Target="http://www.neonfutures.org.uk/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tfy.org.uk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15379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2E2EF996-815E-7D45-BFC7-305E9464E7FD}"/>
              </a:ext>
            </a:extLst>
          </p:cNvPr>
          <p:cNvSpPr/>
          <p:nvPr/>
        </p:nvSpPr>
        <p:spPr>
          <a:xfrm>
            <a:off x="8289073" y="2267415"/>
            <a:ext cx="2453268" cy="21038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hlinkClick r:id="rId5" action="ppaction://hlinksldjump"/>
            <a:extLst>
              <a:ext uri="{FF2B5EF4-FFF2-40B4-BE49-F238E27FC236}">
                <a16:creationId xmlns:a16="http://schemas.microsoft.com/office/drawing/2014/main" id="{E5CB6693-1446-4146-9D9D-DEDF6DCC7FE5}"/>
              </a:ext>
            </a:extLst>
          </p:cNvPr>
          <p:cNvSpPr/>
          <p:nvPr/>
        </p:nvSpPr>
        <p:spPr>
          <a:xfrm>
            <a:off x="6824546" y="2267415"/>
            <a:ext cx="1293542" cy="18734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hlinkClick r:id="rId6" action="ppaction://hlinksldjump"/>
            <a:extLst>
              <a:ext uri="{FF2B5EF4-FFF2-40B4-BE49-F238E27FC236}">
                <a16:creationId xmlns:a16="http://schemas.microsoft.com/office/drawing/2014/main" id="{EDB96BFF-7E68-EA4C-9E0C-176DC800D4C4}"/>
              </a:ext>
            </a:extLst>
          </p:cNvPr>
          <p:cNvSpPr/>
          <p:nvPr/>
        </p:nvSpPr>
        <p:spPr>
          <a:xfrm>
            <a:off x="5649951" y="2430966"/>
            <a:ext cx="988742" cy="17395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hlinkClick r:id="rId7" action="ppaction://hlinksldjump"/>
            <a:extLst>
              <a:ext uri="{FF2B5EF4-FFF2-40B4-BE49-F238E27FC236}">
                <a16:creationId xmlns:a16="http://schemas.microsoft.com/office/drawing/2014/main" id="{5886D12F-BDAD-5C42-8C3E-7A5858D8FFC6}"/>
              </a:ext>
            </a:extLst>
          </p:cNvPr>
          <p:cNvSpPr/>
          <p:nvPr/>
        </p:nvSpPr>
        <p:spPr>
          <a:xfrm>
            <a:off x="3954966" y="2356624"/>
            <a:ext cx="1553736" cy="18808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hlinkClick r:id="rId8" action="ppaction://hlinksldjump"/>
            <a:extLst>
              <a:ext uri="{FF2B5EF4-FFF2-40B4-BE49-F238E27FC236}">
                <a16:creationId xmlns:a16="http://schemas.microsoft.com/office/drawing/2014/main" id="{F52DB48A-DCF9-464D-BDF9-932699BA5AAD}"/>
              </a:ext>
            </a:extLst>
          </p:cNvPr>
          <p:cNvSpPr/>
          <p:nvPr/>
        </p:nvSpPr>
        <p:spPr>
          <a:xfrm>
            <a:off x="2594517" y="2356624"/>
            <a:ext cx="1234068" cy="20146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hlinkClick r:id="rId9" action="ppaction://hlinksldjump"/>
            <a:extLst>
              <a:ext uri="{FF2B5EF4-FFF2-40B4-BE49-F238E27FC236}">
                <a16:creationId xmlns:a16="http://schemas.microsoft.com/office/drawing/2014/main" id="{764FC4E6-146C-4C4D-A01D-82D785992AB2}"/>
              </a:ext>
            </a:extLst>
          </p:cNvPr>
          <p:cNvSpPr/>
          <p:nvPr/>
        </p:nvSpPr>
        <p:spPr>
          <a:xfrm>
            <a:off x="661639" y="2497873"/>
            <a:ext cx="1486829" cy="23417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hlinkClick r:id="rId10" action="ppaction://hlinksldjump"/>
            <a:extLst>
              <a:ext uri="{FF2B5EF4-FFF2-40B4-BE49-F238E27FC236}">
                <a16:creationId xmlns:a16="http://schemas.microsoft.com/office/drawing/2014/main" id="{755BB0E5-6767-B842-ADE4-7CB851BB09E3}"/>
              </a:ext>
            </a:extLst>
          </p:cNvPr>
          <p:cNvSpPr/>
          <p:nvPr/>
        </p:nvSpPr>
        <p:spPr>
          <a:xfrm>
            <a:off x="802888" y="4936273"/>
            <a:ext cx="1851102" cy="16280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hlinkClick r:id="rId11" action="ppaction://hlinksldjump"/>
            <a:extLst>
              <a:ext uri="{FF2B5EF4-FFF2-40B4-BE49-F238E27FC236}">
                <a16:creationId xmlns:a16="http://schemas.microsoft.com/office/drawing/2014/main" id="{199BE0C7-768E-0248-9E60-973C7D600746}"/>
              </a:ext>
            </a:extLst>
          </p:cNvPr>
          <p:cNvSpPr/>
          <p:nvPr/>
        </p:nvSpPr>
        <p:spPr>
          <a:xfrm>
            <a:off x="2862146" y="4415883"/>
            <a:ext cx="1977483" cy="16280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hlinkClick r:id="rId12" action="ppaction://hlinksldjump"/>
            <a:extLst>
              <a:ext uri="{FF2B5EF4-FFF2-40B4-BE49-F238E27FC236}">
                <a16:creationId xmlns:a16="http://schemas.microsoft.com/office/drawing/2014/main" id="{9E61B343-B9ED-6D48-9AAF-D6F3B0C9E707}"/>
              </a:ext>
            </a:extLst>
          </p:cNvPr>
          <p:cNvSpPr/>
          <p:nvPr/>
        </p:nvSpPr>
        <p:spPr>
          <a:xfrm>
            <a:off x="5151863" y="4371278"/>
            <a:ext cx="1129991" cy="19700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hlinkClick r:id="rId13" action="ppaction://hlinksldjump"/>
            <a:extLst>
              <a:ext uri="{FF2B5EF4-FFF2-40B4-BE49-F238E27FC236}">
                <a16:creationId xmlns:a16="http://schemas.microsoft.com/office/drawing/2014/main" id="{BDB404BB-0493-F14F-9C52-C115FFC0534E}"/>
              </a:ext>
            </a:extLst>
          </p:cNvPr>
          <p:cNvSpPr/>
          <p:nvPr/>
        </p:nvSpPr>
        <p:spPr>
          <a:xfrm>
            <a:off x="6467707" y="4237463"/>
            <a:ext cx="1650381" cy="22376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hlinkClick r:id="rId14" action="ppaction://hlinksldjump"/>
            <a:extLst>
              <a:ext uri="{FF2B5EF4-FFF2-40B4-BE49-F238E27FC236}">
                <a16:creationId xmlns:a16="http://schemas.microsoft.com/office/drawing/2014/main" id="{C222963A-1800-644E-99E4-CEEE08AE3221}"/>
              </a:ext>
            </a:extLst>
          </p:cNvPr>
          <p:cNvSpPr/>
          <p:nvPr/>
        </p:nvSpPr>
        <p:spPr>
          <a:xfrm>
            <a:off x="8378283" y="4415883"/>
            <a:ext cx="1813932" cy="19254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hlinkClick r:id="rId15" action="ppaction://hlinksldjump"/>
            <a:extLst>
              <a:ext uri="{FF2B5EF4-FFF2-40B4-BE49-F238E27FC236}">
                <a16:creationId xmlns:a16="http://schemas.microsoft.com/office/drawing/2014/main" id="{B3C55CDD-4579-854B-B8F8-932D7DE30ED9}"/>
              </a:ext>
            </a:extLst>
          </p:cNvPr>
          <p:cNvSpPr/>
          <p:nvPr/>
        </p:nvSpPr>
        <p:spPr>
          <a:xfrm>
            <a:off x="10355766" y="4497659"/>
            <a:ext cx="973873" cy="18436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9530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BA13D875-E89F-9E44-8BCB-3A9DC3D9CA2D}"/>
              </a:ext>
            </a:extLst>
          </p:cNvPr>
          <p:cNvSpPr/>
          <p:nvPr/>
        </p:nvSpPr>
        <p:spPr>
          <a:xfrm>
            <a:off x="9471102" y="6014224"/>
            <a:ext cx="1932878" cy="4311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3076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26B89C07-90F7-4A4B-8BC9-E768F8B580CE}"/>
              </a:ext>
            </a:extLst>
          </p:cNvPr>
          <p:cNvSpPr/>
          <p:nvPr/>
        </p:nvSpPr>
        <p:spPr>
          <a:xfrm>
            <a:off x="9471102" y="6014224"/>
            <a:ext cx="1932878" cy="4311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0776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73D1F57E-A9D2-4041-91FD-4825DB0497AB}"/>
              </a:ext>
            </a:extLst>
          </p:cNvPr>
          <p:cNvSpPr/>
          <p:nvPr/>
        </p:nvSpPr>
        <p:spPr>
          <a:xfrm>
            <a:off x="9471102" y="6014224"/>
            <a:ext cx="1932878" cy="4311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2670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A83D6CA5-8729-7045-9CCE-EE63E24B7038}"/>
              </a:ext>
            </a:extLst>
          </p:cNvPr>
          <p:cNvSpPr/>
          <p:nvPr/>
        </p:nvSpPr>
        <p:spPr>
          <a:xfrm>
            <a:off x="9471102" y="6014224"/>
            <a:ext cx="1932878" cy="4311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5206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599FDDB4-9262-C849-8CDB-1D555419FF3E}"/>
              </a:ext>
            </a:extLst>
          </p:cNvPr>
          <p:cNvSpPr/>
          <p:nvPr/>
        </p:nvSpPr>
        <p:spPr>
          <a:xfrm>
            <a:off x="9471102" y="6014224"/>
            <a:ext cx="1932878" cy="4311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5754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E3B51148-3D12-FD4F-9D67-AF8C9B19CBAB}"/>
              </a:ext>
            </a:extLst>
          </p:cNvPr>
          <p:cNvSpPr/>
          <p:nvPr/>
        </p:nvSpPr>
        <p:spPr>
          <a:xfrm>
            <a:off x="9471102" y="6014224"/>
            <a:ext cx="1932878" cy="4311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7470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726C576C-CAF6-3149-BB82-6E656B19A7A4}"/>
              </a:ext>
            </a:extLst>
          </p:cNvPr>
          <p:cNvSpPr/>
          <p:nvPr/>
        </p:nvSpPr>
        <p:spPr>
          <a:xfrm>
            <a:off x="9471102" y="6014224"/>
            <a:ext cx="1932878" cy="4311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7480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F1336A68-5632-8945-BEB6-41AE1AC6AFB5}"/>
              </a:ext>
            </a:extLst>
          </p:cNvPr>
          <p:cNvSpPr/>
          <p:nvPr/>
        </p:nvSpPr>
        <p:spPr>
          <a:xfrm>
            <a:off x="9471102" y="6014224"/>
            <a:ext cx="1932878" cy="4311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071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3EAED557-ECED-944C-A46B-326756945B54}"/>
              </a:ext>
            </a:extLst>
          </p:cNvPr>
          <p:cNvSpPr/>
          <p:nvPr/>
        </p:nvSpPr>
        <p:spPr>
          <a:xfrm>
            <a:off x="9471102" y="6014224"/>
            <a:ext cx="1932878" cy="4311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120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8A97091-DFDC-9F4B-8429-ABE801533331}"/>
              </a:ext>
            </a:extLst>
          </p:cNvPr>
          <p:cNvSpPr txBox="1"/>
          <p:nvPr/>
        </p:nvSpPr>
        <p:spPr>
          <a:xfrm>
            <a:off x="920663" y="2536520"/>
            <a:ext cx="5267195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>
                <a:solidFill>
                  <a:schemeClr val="bg1"/>
                </a:solidFill>
              </a:rPr>
              <a:t>Enw</a:t>
            </a:r>
            <a:r>
              <a:rPr lang="en-US" sz="2000" b="1" dirty="0">
                <a:solidFill>
                  <a:schemeClr val="bg1"/>
                </a:solidFill>
                <a:latin typeface="18 VAG Rounded Light   02390" charset="0"/>
                <a:ea typeface="18 VAG Rounded Light   02390" charset="0"/>
                <a:cs typeface="18 VAG Rounded Light   02390" charset="0"/>
              </a:rPr>
              <a:t>:</a:t>
            </a:r>
          </a:p>
          <a:p>
            <a:br>
              <a:rPr lang="en-US" sz="2000" dirty="0">
                <a:solidFill>
                  <a:schemeClr val="bg1"/>
                </a:solidFill>
                <a:latin typeface="18 VAG Rounded Light   02390" charset="0"/>
                <a:ea typeface="18 VAG Rounded Light   02390" charset="0"/>
                <a:cs typeface="18 VAG Rounded Light   02390" charset="0"/>
              </a:rPr>
            </a:br>
            <a:r>
              <a:rPr lang="en-GB" b="1" dirty="0" err="1">
                <a:solidFill>
                  <a:schemeClr val="bg1"/>
                </a:solidFill>
              </a:rPr>
              <a:t>Dyddiad</a:t>
            </a:r>
            <a:r>
              <a:rPr lang="en-US" sz="2000" b="1" dirty="0">
                <a:solidFill>
                  <a:schemeClr val="bg1"/>
                </a:solidFill>
                <a:latin typeface="18 VAG Rounded Light   02390" charset="0"/>
                <a:ea typeface="18 VAG Rounded Light   02390" charset="0"/>
                <a:cs typeface="18 VAG Rounded Light   02390" charset="0"/>
              </a:rPr>
              <a:t>:</a:t>
            </a:r>
          </a:p>
          <a:p>
            <a:r>
              <a:rPr lang="en-US" sz="2000" b="1" dirty="0">
                <a:solidFill>
                  <a:schemeClr val="bg1"/>
                </a:solidFill>
                <a:latin typeface="18 VAG Rounded Light   02390" charset="0"/>
                <a:ea typeface="18 VAG Rounded Light   02390" charset="0"/>
                <a:cs typeface="18 VAG Rounded Light   02390" charset="0"/>
              </a:rPr>
              <a:t> </a:t>
            </a:r>
            <a:endParaRPr lang="en-US" sz="2000" dirty="0">
              <a:solidFill>
                <a:schemeClr val="bg1"/>
              </a:solidFill>
              <a:latin typeface="18 VAG Rounded Light   02390" charset="0"/>
              <a:ea typeface="18 VAG Rounded Light   02390" charset="0"/>
              <a:cs typeface="18 VAG Rounded Light   02390" charset="0"/>
            </a:endParaRPr>
          </a:p>
          <a:p>
            <a:r>
              <a:rPr lang="en-GB" b="1" dirty="0" err="1">
                <a:solidFill>
                  <a:schemeClr val="bg1"/>
                </a:solidFill>
              </a:rPr>
              <a:t>Sefydliad</a:t>
            </a:r>
            <a:r>
              <a:rPr lang="en-US" sz="2000" b="1" dirty="0">
                <a:solidFill>
                  <a:schemeClr val="bg1"/>
                </a:solidFill>
                <a:latin typeface="18 VAG Rounded Light   02390" charset="0"/>
                <a:ea typeface="18 VAG Rounded Light   02390" charset="0"/>
                <a:cs typeface="18 VAG Rounded Light   02390" charset="0"/>
              </a:rPr>
              <a:t>:  </a:t>
            </a:r>
            <a:endParaRPr lang="en-US" sz="2000" dirty="0">
              <a:solidFill>
                <a:schemeClr val="bg1"/>
              </a:solidFill>
              <a:latin typeface="18 VAG Rounded Light   02390" charset="0"/>
              <a:ea typeface="18 VAG Rounded Light   02390" charset="0"/>
              <a:cs typeface="18 VAG Rounded Light   02390" charset="0"/>
            </a:endParaRPr>
          </a:p>
          <a:p>
            <a:endParaRPr lang="en-US" sz="2000" dirty="0">
              <a:solidFill>
                <a:schemeClr val="bg1"/>
              </a:solidFill>
              <a:latin typeface="18 VAG Rounded Light   02390" charset="0"/>
              <a:ea typeface="18 VAG Rounded Light   02390" charset="0"/>
              <a:cs typeface="18 VAG Rounded Light   02390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4968998-1044-AD4B-8967-97BE6944192B}"/>
              </a:ext>
            </a:extLst>
          </p:cNvPr>
          <p:cNvCxnSpPr>
            <a:cxnSpLocks/>
          </p:cNvCxnSpPr>
          <p:nvPr/>
        </p:nvCxnSpPr>
        <p:spPr>
          <a:xfrm>
            <a:off x="1553737" y="2836404"/>
            <a:ext cx="4634121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6721E6D-80DD-6446-9164-85DB2E8B4561}"/>
              </a:ext>
            </a:extLst>
          </p:cNvPr>
          <p:cNvCxnSpPr>
            <a:cxnSpLocks/>
          </p:cNvCxnSpPr>
          <p:nvPr/>
        </p:nvCxnSpPr>
        <p:spPr>
          <a:xfrm>
            <a:off x="1977483" y="3450180"/>
            <a:ext cx="421037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9ADD6CE-8411-B947-98CC-12185EA29424}"/>
              </a:ext>
            </a:extLst>
          </p:cNvPr>
          <p:cNvCxnSpPr>
            <a:cxnSpLocks/>
          </p:cNvCxnSpPr>
          <p:nvPr/>
        </p:nvCxnSpPr>
        <p:spPr>
          <a:xfrm>
            <a:off x="2036956" y="4059779"/>
            <a:ext cx="415090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47057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7742F5F8-1BA8-044F-97A2-0D69D0C9B95A}"/>
              </a:ext>
            </a:extLst>
          </p:cNvPr>
          <p:cNvSpPr/>
          <p:nvPr/>
        </p:nvSpPr>
        <p:spPr>
          <a:xfrm>
            <a:off x="9471102" y="6014224"/>
            <a:ext cx="1932878" cy="4311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8170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E8B4280C-5F6E-CE46-B73A-985E29AE6806}"/>
              </a:ext>
            </a:extLst>
          </p:cNvPr>
          <p:cNvSpPr/>
          <p:nvPr/>
        </p:nvSpPr>
        <p:spPr>
          <a:xfrm>
            <a:off x="9471102" y="6014224"/>
            <a:ext cx="1932878" cy="4311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5493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9BBCF5D4-6979-CD4B-837B-ED64FD0CBF3D}"/>
              </a:ext>
            </a:extLst>
          </p:cNvPr>
          <p:cNvSpPr/>
          <p:nvPr/>
        </p:nvSpPr>
        <p:spPr>
          <a:xfrm>
            <a:off x="9471102" y="6014224"/>
            <a:ext cx="1932878" cy="4311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1888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4"/>
            <a:extLst>
              <a:ext uri="{FF2B5EF4-FFF2-40B4-BE49-F238E27FC236}">
                <a16:creationId xmlns:a16="http://schemas.microsoft.com/office/drawing/2014/main" id="{AAE00FF6-0CC1-1845-B992-FFBB32F69C77}"/>
              </a:ext>
            </a:extLst>
          </p:cNvPr>
          <p:cNvSpPr/>
          <p:nvPr/>
        </p:nvSpPr>
        <p:spPr>
          <a:xfrm>
            <a:off x="7909932" y="5492663"/>
            <a:ext cx="3407334" cy="9331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2155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FEDB4ACE-376D-DA4E-A7EC-133BBAD6872F}"/>
              </a:ext>
            </a:extLst>
          </p:cNvPr>
          <p:cNvSpPr/>
          <p:nvPr/>
        </p:nvSpPr>
        <p:spPr>
          <a:xfrm>
            <a:off x="9285249" y="2787805"/>
            <a:ext cx="1390185" cy="13381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hlinkClick r:id="rId5" action="ppaction://hlinksldjump"/>
            <a:extLst>
              <a:ext uri="{FF2B5EF4-FFF2-40B4-BE49-F238E27FC236}">
                <a16:creationId xmlns:a16="http://schemas.microsoft.com/office/drawing/2014/main" id="{BE877B25-3105-F34C-98A4-2A8D3F3DC92A}"/>
              </a:ext>
            </a:extLst>
          </p:cNvPr>
          <p:cNvSpPr/>
          <p:nvPr/>
        </p:nvSpPr>
        <p:spPr>
          <a:xfrm>
            <a:off x="4453054" y="2839844"/>
            <a:ext cx="1248936" cy="1286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hlinkClick r:id="rId6" action="ppaction://hlinksldjump"/>
            <a:extLst>
              <a:ext uri="{FF2B5EF4-FFF2-40B4-BE49-F238E27FC236}">
                <a16:creationId xmlns:a16="http://schemas.microsoft.com/office/drawing/2014/main" id="{E4E77ACC-E3E7-2442-A3B0-9744EE14F2FE}"/>
              </a:ext>
            </a:extLst>
          </p:cNvPr>
          <p:cNvSpPr/>
          <p:nvPr/>
        </p:nvSpPr>
        <p:spPr>
          <a:xfrm>
            <a:off x="6787376" y="2653990"/>
            <a:ext cx="1449658" cy="10184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6199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47FF94C3-D65B-274C-8529-56185F396C19}"/>
              </a:ext>
            </a:extLst>
          </p:cNvPr>
          <p:cNvSpPr/>
          <p:nvPr/>
        </p:nvSpPr>
        <p:spPr>
          <a:xfrm>
            <a:off x="685800" y="2432957"/>
            <a:ext cx="1567543" cy="40168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hlinkClick r:id="rId5" action="ppaction://hlinksldjump"/>
            <a:extLst>
              <a:ext uri="{FF2B5EF4-FFF2-40B4-BE49-F238E27FC236}">
                <a16:creationId xmlns:a16="http://schemas.microsoft.com/office/drawing/2014/main" id="{D689FEC9-A151-DD4A-9664-F75E54B78A1B}"/>
              </a:ext>
            </a:extLst>
          </p:cNvPr>
          <p:cNvSpPr/>
          <p:nvPr/>
        </p:nvSpPr>
        <p:spPr>
          <a:xfrm>
            <a:off x="2604407" y="2432957"/>
            <a:ext cx="1559379" cy="40168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hlinkClick r:id="rId6" action="ppaction://hlinksldjump"/>
            <a:extLst>
              <a:ext uri="{FF2B5EF4-FFF2-40B4-BE49-F238E27FC236}">
                <a16:creationId xmlns:a16="http://schemas.microsoft.com/office/drawing/2014/main" id="{958528E3-6B97-AE44-9660-40D2BB4E1128}"/>
              </a:ext>
            </a:extLst>
          </p:cNvPr>
          <p:cNvSpPr/>
          <p:nvPr/>
        </p:nvSpPr>
        <p:spPr>
          <a:xfrm>
            <a:off x="4392386" y="2432957"/>
            <a:ext cx="1583871" cy="3869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hlinkClick r:id="rId7" action="ppaction://hlinksldjump"/>
            <a:extLst>
              <a:ext uri="{FF2B5EF4-FFF2-40B4-BE49-F238E27FC236}">
                <a16:creationId xmlns:a16="http://schemas.microsoft.com/office/drawing/2014/main" id="{A632C0FD-E1D6-3447-9989-F36659D7E21A}"/>
              </a:ext>
            </a:extLst>
          </p:cNvPr>
          <p:cNvSpPr/>
          <p:nvPr/>
        </p:nvSpPr>
        <p:spPr>
          <a:xfrm>
            <a:off x="6237514" y="2432957"/>
            <a:ext cx="1494065" cy="39596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hlinkClick r:id="rId8" action="ppaction://hlinksldjump"/>
            <a:extLst>
              <a:ext uri="{FF2B5EF4-FFF2-40B4-BE49-F238E27FC236}">
                <a16:creationId xmlns:a16="http://schemas.microsoft.com/office/drawing/2014/main" id="{9BEF92A6-2744-D944-8270-37249129356F}"/>
              </a:ext>
            </a:extLst>
          </p:cNvPr>
          <p:cNvSpPr/>
          <p:nvPr/>
        </p:nvSpPr>
        <p:spPr>
          <a:xfrm>
            <a:off x="7960179" y="2432957"/>
            <a:ext cx="1575707" cy="40168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hlinkClick r:id="rId9" action="ppaction://hlinksldjump"/>
            <a:extLst>
              <a:ext uri="{FF2B5EF4-FFF2-40B4-BE49-F238E27FC236}">
                <a16:creationId xmlns:a16="http://schemas.microsoft.com/office/drawing/2014/main" id="{E7E95E28-6987-5E4F-9925-7C58B6E2E97D}"/>
              </a:ext>
            </a:extLst>
          </p:cNvPr>
          <p:cNvSpPr/>
          <p:nvPr/>
        </p:nvSpPr>
        <p:spPr>
          <a:xfrm>
            <a:off x="9960429" y="2432957"/>
            <a:ext cx="1624692" cy="39596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8680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74F17E77-2F46-CF49-BE36-156B83BC32D5}"/>
              </a:ext>
            </a:extLst>
          </p:cNvPr>
          <p:cNvSpPr/>
          <p:nvPr/>
        </p:nvSpPr>
        <p:spPr>
          <a:xfrm>
            <a:off x="9609364" y="5372100"/>
            <a:ext cx="1918607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hlinkClick r:id="rId4"/>
            <a:extLst>
              <a:ext uri="{FF2B5EF4-FFF2-40B4-BE49-F238E27FC236}">
                <a16:creationId xmlns:a16="http://schemas.microsoft.com/office/drawing/2014/main" id="{6FC994D3-6450-AA4B-95D2-A34A88BE0E17}"/>
              </a:ext>
            </a:extLst>
          </p:cNvPr>
          <p:cNvSpPr/>
          <p:nvPr/>
        </p:nvSpPr>
        <p:spPr>
          <a:xfrm>
            <a:off x="637674" y="4848726"/>
            <a:ext cx="8115300" cy="8301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2777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66B321A0-E83B-8840-B088-7E9219DB3002}"/>
              </a:ext>
            </a:extLst>
          </p:cNvPr>
          <p:cNvSpPr/>
          <p:nvPr/>
        </p:nvSpPr>
        <p:spPr>
          <a:xfrm>
            <a:off x="9609364" y="5372100"/>
            <a:ext cx="1918607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hlinkClick r:id="rId4"/>
            <a:extLst>
              <a:ext uri="{FF2B5EF4-FFF2-40B4-BE49-F238E27FC236}">
                <a16:creationId xmlns:a16="http://schemas.microsoft.com/office/drawing/2014/main" id="{11185C33-401D-7143-90D9-961A66E7C2C3}"/>
              </a:ext>
            </a:extLst>
          </p:cNvPr>
          <p:cNvSpPr/>
          <p:nvPr/>
        </p:nvSpPr>
        <p:spPr>
          <a:xfrm>
            <a:off x="625642" y="5083342"/>
            <a:ext cx="7483642" cy="7880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5358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37A89E64-192A-B14A-B19B-F3B3303A5CD8}"/>
              </a:ext>
            </a:extLst>
          </p:cNvPr>
          <p:cNvSpPr/>
          <p:nvPr/>
        </p:nvSpPr>
        <p:spPr>
          <a:xfrm>
            <a:off x="9609364" y="5372100"/>
            <a:ext cx="1918607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hlinkClick r:id="rId4"/>
            <a:extLst>
              <a:ext uri="{FF2B5EF4-FFF2-40B4-BE49-F238E27FC236}">
                <a16:creationId xmlns:a16="http://schemas.microsoft.com/office/drawing/2014/main" id="{86565B5C-C001-5C41-9AA2-F2080688DCF9}"/>
              </a:ext>
            </a:extLst>
          </p:cNvPr>
          <p:cNvSpPr/>
          <p:nvPr/>
        </p:nvSpPr>
        <p:spPr>
          <a:xfrm>
            <a:off x="637674" y="5313661"/>
            <a:ext cx="8133347" cy="6797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1028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246BDEF7-C537-9C4E-8966-DB0E33CF0430}"/>
              </a:ext>
            </a:extLst>
          </p:cNvPr>
          <p:cNvSpPr/>
          <p:nvPr/>
        </p:nvSpPr>
        <p:spPr>
          <a:xfrm>
            <a:off x="9609364" y="5372100"/>
            <a:ext cx="1918607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hlinkClick r:id="rId4"/>
            <a:extLst>
              <a:ext uri="{FF2B5EF4-FFF2-40B4-BE49-F238E27FC236}">
                <a16:creationId xmlns:a16="http://schemas.microsoft.com/office/drawing/2014/main" id="{9DB1CF43-8D4A-4148-9AFC-3C0C05435CD2}"/>
              </a:ext>
            </a:extLst>
          </p:cNvPr>
          <p:cNvSpPr/>
          <p:nvPr/>
        </p:nvSpPr>
        <p:spPr>
          <a:xfrm>
            <a:off x="603297" y="5354053"/>
            <a:ext cx="7772400" cy="818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439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74060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E1B11690-69D4-3443-B4D7-2725E58996C4}"/>
              </a:ext>
            </a:extLst>
          </p:cNvPr>
          <p:cNvSpPr/>
          <p:nvPr/>
        </p:nvSpPr>
        <p:spPr>
          <a:xfrm>
            <a:off x="9609364" y="5372100"/>
            <a:ext cx="1918607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hlinkClick r:id="rId4"/>
            <a:extLst>
              <a:ext uri="{FF2B5EF4-FFF2-40B4-BE49-F238E27FC236}">
                <a16:creationId xmlns:a16="http://schemas.microsoft.com/office/drawing/2014/main" id="{40715E6D-68C7-D545-BAFE-8FFEACDB6747}"/>
              </a:ext>
            </a:extLst>
          </p:cNvPr>
          <p:cNvSpPr/>
          <p:nvPr/>
        </p:nvSpPr>
        <p:spPr>
          <a:xfrm>
            <a:off x="631658" y="5029200"/>
            <a:ext cx="8181474" cy="7940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7741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70DDE428-E400-C742-8C93-8088476DB010}"/>
              </a:ext>
            </a:extLst>
          </p:cNvPr>
          <p:cNvSpPr/>
          <p:nvPr/>
        </p:nvSpPr>
        <p:spPr>
          <a:xfrm>
            <a:off x="9609364" y="5372100"/>
            <a:ext cx="1918607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hlinkClick r:id="rId4"/>
            <a:extLst>
              <a:ext uri="{FF2B5EF4-FFF2-40B4-BE49-F238E27FC236}">
                <a16:creationId xmlns:a16="http://schemas.microsoft.com/office/drawing/2014/main" id="{F92A238B-BEBE-A347-9011-94B1CA1FFB53}"/>
              </a:ext>
            </a:extLst>
          </p:cNvPr>
          <p:cNvSpPr/>
          <p:nvPr/>
        </p:nvSpPr>
        <p:spPr>
          <a:xfrm>
            <a:off x="613611" y="4987089"/>
            <a:ext cx="8127331" cy="818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7853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4"/>
            <a:extLst>
              <a:ext uri="{FF2B5EF4-FFF2-40B4-BE49-F238E27FC236}">
                <a16:creationId xmlns:a16="http://schemas.microsoft.com/office/drawing/2014/main" id="{A0E397B2-6944-7746-8FC9-4B452D193F2E}"/>
              </a:ext>
            </a:extLst>
          </p:cNvPr>
          <p:cNvSpPr/>
          <p:nvPr/>
        </p:nvSpPr>
        <p:spPr>
          <a:xfrm>
            <a:off x="1428884" y="4388081"/>
            <a:ext cx="2874723" cy="3507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hlinkClick r:id="rId5" invalidUrl="https://mtfy.org.uk/]"/>
            <a:extLst>
              <a:ext uri="{FF2B5EF4-FFF2-40B4-BE49-F238E27FC236}">
                <a16:creationId xmlns:a16="http://schemas.microsoft.com/office/drawing/2014/main" id="{580BA8BD-69E3-5F4E-B2F0-E93AD941EFB3}"/>
              </a:ext>
            </a:extLst>
          </p:cNvPr>
          <p:cNvSpPr/>
          <p:nvPr/>
        </p:nvSpPr>
        <p:spPr>
          <a:xfrm>
            <a:off x="5934944" y="5190663"/>
            <a:ext cx="3179319" cy="6302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522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4"/>
            <a:extLst>
              <a:ext uri="{FF2B5EF4-FFF2-40B4-BE49-F238E27FC236}">
                <a16:creationId xmlns:a16="http://schemas.microsoft.com/office/drawing/2014/main" id="{BE6127F2-ACCB-1C4D-99E5-88F5FE874467}"/>
              </a:ext>
            </a:extLst>
          </p:cNvPr>
          <p:cNvSpPr/>
          <p:nvPr/>
        </p:nvSpPr>
        <p:spPr>
          <a:xfrm>
            <a:off x="10048216" y="4103751"/>
            <a:ext cx="1511882" cy="432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434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0790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1322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91827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3604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89528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89626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619</Words>
  <Application>Microsoft Office PowerPoint</Application>
  <PresentationFormat>Widescreen</PresentationFormat>
  <Paragraphs>34</Paragraphs>
  <Slides>33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18 VAG Rounded Light   02390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Bee ODonovan</dc:creator>
  <cp:lastModifiedBy>Amy Lawrence</cp:lastModifiedBy>
  <cp:revision>5</cp:revision>
  <dcterms:created xsi:type="dcterms:W3CDTF">2022-03-04T16:30:16Z</dcterms:created>
  <dcterms:modified xsi:type="dcterms:W3CDTF">2022-04-01T11:48:20Z</dcterms:modified>
</cp:coreProperties>
</file>